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92" r:id="rId2"/>
    <p:sldMasterId id="2147483712" r:id="rId3"/>
    <p:sldMasterId id="2147483777" r:id="rId4"/>
  </p:sldMasterIdLst>
  <p:notesMasterIdLst>
    <p:notesMasterId r:id="rId37"/>
  </p:notesMasterIdLst>
  <p:sldIdLst>
    <p:sldId id="280" r:id="rId5"/>
    <p:sldId id="256" r:id="rId6"/>
    <p:sldId id="267" r:id="rId7"/>
    <p:sldId id="257" r:id="rId8"/>
    <p:sldId id="268" r:id="rId9"/>
    <p:sldId id="258" r:id="rId10"/>
    <p:sldId id="259" r:id="rId11"/>
    <p:sldId id="260" r:id="rId12"/>
    <p:sldId id="275" r:id="rId13"/>
    <p:sldId id="271" r:id="rId14"/>
    <p:sldId id="277" r:id="rId15"/>
    <p:sldId id="278" r:id="rId16"/>
    <p:sldId id="272" r:id="rId17"/>
    <p:sldId id="279" r:id="rId18"/>
    <p:sldId id="281" r:id="rId19"/>
    <p:sldId id="273" r:id="rId20"/>
    <p:sldId id="274" r:id="rId21"/>
    <p:sldId id="264" r:id="rId22"/>
    <p:sldId id="269" r:id="rId23"/>
    <p:sldId id="270" r:id="rId24"/>
    <p:sldId id="266" r:id="rId25"/>
    <p:sldId id="287" r:id="rId26"/>
    <p:sldId id="288" r:id="rId27"/>
    <p:sldId id="283" r:id="rId28"/>
    <p:sldId id="284" r:id="rId29"/>
    <p:sldId id="285" r:id="rId30"/>
    <p:sldId id="286" r:id="rId31"/>
    <p:sldId id="291" r:id="rId32"/>
    <p:sldId id="289" r:id="rId33"/>
    <p:sldId id="292" r:id="rId34"/>
    <p:sldId id="265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JALI NAMBRATH" userId="f7e477bfac28a31c" providerId="LiveId" clId="{1279A1A6-E623-42EB-8E26-2A3B77190BD6}"/>
    <pc:docChg chg="custSel delSld modSld sldOrd">
      <pc:chgData name="ANJALI NAMBRATH" userId="f7e477bfac28a31c" providerId="LiveId" clId="{1279A1A6-E623-42EB-8E26-2A3B77190BD6}" dt="2022-10-20T05:39:29.797" v="124" actId="20577"/>
      <pc:docMkLst>
        <pc:docMk/>
      </pc:docMkLst>
      <pc:sldChg chg="del">
        <pc:chgData name="ANJALI NAMBRATH" userId="f7e477bfac28a31c" providerId="LiveId" clId="{1279A1A6-E623-42EB-8E26-2A3B77190BD6}" dt="2022-10-20T05:05:21.520" v="121" actId="47"/>
        <pc:sldMkLst>
          <pc:docMk/>
          <pc:sldMk cId="2732142792" sldId="262"/>
        </pc:sldMkLst>
      </pc:sldChg>
      <pc:sldChg chg="del">
        <pc:chgData name="ANJALI NAMBRATH" userId="f7e477bfac28a31c" providerId="LiveId" clId="{1279A1A6-E623-42EB-8E26-2A3B77190BD6}" dt="2022-10-20T05:05:23.129" v="122" actId="47"/>
        <pc:sldMkLst>
          <pc:docMk/>
          <pc:sldMk cId="937542833" sldId="263"/>
        </pc:sldMkLst>
      </pc:sldChg>
      <pc:sldChg chg="modSp mod">
        <pc:chgData name="ANJALI NAMBRATH" userId="f7e477bfac28a31c" providerId="LiveId" clId="{1279A1A6-E623-42EB-8E26-2A3B77190BD6}" dt="2022-10-20T05:03:26.578" v="120" actId="20577"/>
        <pc:sldMkLst>
          <pc:docMk/>
          <pc:sldMk cId="2434966169" sldId="264"/>
        </pc:sldMkLst>
        <pc:spChg chg="mod">
          <ac:chgData name="ANJALI NAMBRATH" userId="f7e477bfac28a31c" providerId="LiveId" clId="{1279A1A6-E623-42EB-8E26-2A3B77190BD6}" dt="2022-10-20T05:03:26.578" v="120" actId="20577"/>
          <ac:spMkLst>
            <pc:docMk/>
            <pc:sldMk cId="2434966169" sldId="264"/>
            <ac:spMk id="3" creationId="{0769C7F4-21CC-8049-89D4-55FA9C4CE0AB}"/>
          </ac:spMkLst>
        </pc:spChg>
      </pc:sldChg>
      <pc:sldChg chg="modSp mod">
        <pc:chgData name="ANJALI NAMBRATH" userId="f7e477bfac28a31c" providerId="LiveId" clId="{1279A1A6-E623-42EB-8E26-2A3B77190BD6}" dt="2022-10-20T03:44:12.236" v="39" actId="20577"/>
        <pc:sldMkLst>
          <pc:docMk/>
          <pc:sldMk cId="2514985687" sldId="274"/>
        </pc:sldMkLst>
        <pc:spChg chg="mod">
          <ac:chgData name="ANJALI NAMBRATH" userId="f7e477bfac28a31c" providerId="LiveId" clId="{1279A1A6-E623-42EB-8E26-2A3B77190BD6}" dt="2022-10-20T03:44:12.236" v="39" actId="20577"/>
          <ac:spMkLst>
            <pc:docMk/>
            <pc:sldMk cId="2514985687" sldId="274"/>
            <ac:spMk id="3" creationId="{05B67690-32FB-A12E-4E83-6A8352AB4465}"/>
          </ac:spMkLst>
        </pc:spChg>
      </pc:sldChg>
      <pc:sldChg chg="ord">
        <pc:chgData name="ANJALI NAMBRATH" userId="f7e477bfac28a31c" providerId="LiveId" clId="{1279A1A6-E623-42EB-8E26-2A3B77190BD6}" dt="2022-10-20T03:42:26.105" v="37"/>
        <pc:sldMkLst>
          <pc:docMk/>
          <pc:sldMk cId="2553354987" sldId="275"/>
        </pc:sldMkLst>
      </pc:sldChg>
      <pc:sldChg chg="modSp mod">
        <pc:chgData name="ANJALI NAMBRATH" userId="f7e477bfac28a31c" providerId="LiveId" clId="{1279A1A6-E623-42EB-8E26-2A3B77190BD6}" dt="2022-10-20T05:39:29.797" v="124" actId="20577"/>
        <pc:sldMkLst>
          <pc:docMk/>
          <pc:sldMk cId="2338484931" sldId="280"/>
        </pc:sldMkLst>
        <pc:spChg chg="mod">
          <ac:chgData name="ANJALI NAMBRATH" userId="f7e477bfac28a31c" providerId="LiveId" clId="{1279A1A6-E623-42EB-8E26-2A3B77190BD6}" dt="2022-10-20T05:39:29.797" v="124" actId="20577"/>
          <ac:spMkLst>
            <pc:docMk/>
            <pc:sldMk cId="2338484931" sldId="280"/>
            <ac:spMk id="3" creationId="{026B7DAD-C290-C031-43EC-417465DBB6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596AC-C793-4FE1-BB70-0B24AB30F274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A468B-3C36-4B7D-883D-253767D45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19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A468B-3C36-4B7D-883D-253767D4571D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26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04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16000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047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341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189C4A6E-7453-43BD-AE04-56008229C81A}"/>
              </a:ext>
            </a:extLst>
          </p:cNvPr>
          <p:cNvGrpSpPr/>
          <p:nvPr userDrawn="1"/>
        </p:nvGrpSpPr>
        <p:grpSpPr>
          <a:xfrm>
            <a:off x="850796" y="20297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F62A8943-DBAC-4863-816D-3C4AB9630641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2A0A2EE1-221A-4028-8DB2-BD8C495E120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BE51866B-1440-45F1-A4DE-183557B38AA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8975740B-F53B-423A-85A7-05441B5A85A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FC39DD53-8C1B-418B-9D4B-DEDDDFD49515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6550D580-9413-499C-A2F6-4FAF820E3DCD}"/>
              </a:ext>
            </a:extLst>
          </p:cNvPr>
          <p:cNvGrpSpPr/>
          <p:nvPr userDrawn="1"/>
        </p:nvGrpSpPr>
        <p:grpSpPr>
          <a:xfrm>
            <a:off x="3428276" y="19958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A0D25C72-26DC-4970-BB57-CC85C7184E0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464D1CD6-F085-42B8-A945-E67960BA84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1F01F4DA-726E-4F78-9FFF-59B4301DB4DE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882EE2D3-039E-4735-A899-B8E1CEEF04B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805E3D63-60CC-4F19-A2A6-222F85BEDB9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C3ED90E-FEB0-4821-8390-7580442214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792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2E4A4063-3947-448A-A554-C5345B8189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3281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DE836E1E-1E8B-4DD8-A31C-BCA717BFC242}"/>
              </a:ext>
            </a:extLst>
          </p:cNvPr>
          <p:cNvGrpSpPr/>
          <p:nvPr userDrawn="1"/>
        </p:nvGrpSpPr>
        <p:grpSpPr>
          <a:xfrm>
            <a:off x="2077784" y="18580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1FE8E1EF-98AE-40B9-9B35-B469967CAC6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FB357B44-5A23-4AD5-BE11-F07EC85AF062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F414EAD0-E0C7-47AC-8FE9-E0C54C3D085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FF28C030-C739-460C-AC4C-35B029130F87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1D692173-2133-4D86-B48F-B75A851F51D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01371C75-AE82-4AE5-8CF8-7F5AC9365E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896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996A05F-ABEB-4DF4-8C8D-F25EA65CE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78000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12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15588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987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04D-A2B9-4242-996A-6576CCB9ED56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5726AFF-C4CD-476E-B4AC-6350B219F43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1DF8E8A-6EB3-47AB-8E07-A930417030A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77EDC2F-487F-4278-AD96-D95F3FBD4A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8E8E8F-79CA-4449-AD0C-81C45CDF5D2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7D73200-85F6-4B0F-B836-526D92B455B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85C512-B2BC-4599-987C-E85258E36E4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896EB93-8E75-48F8-99D6-E34F448538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B94D743-41AB-4E45-9C20-CD4F98EBD9B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1F0E7E-E342-4B4C-9DD5-E47E1669AB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1410DF8-5A67-4521-97F3-B28A5F973AE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32498DA-AB4C-4F3A-BDDA-85C6C82D936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27645-8125-47BC-9C59-A13CC4C5718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A8B167C-2E1E-4773-B6B1-F0F73F34CB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01911" y="1976846"/>
            <a:ext cx="3887856" cy="23674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F21B487-AC92-42B3-97CB-3888992D5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2362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007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" y="1"/>
            <a:ext cx="7665395" cy="6867322"/>
          </a:xfrm>
          <a:custGeom>
            <a:avLst/>
            <a:gdLst>
              <a:gd name="connsiteX0" fmla="*/ 0 w 6353150"/>
              <a:gd name="connsiteY0" fmla="*/ 0 h 6858000"/>
              <a:gd name="connsiteX1" fmla="*/ 6353150 w 6353150"/>
              <a:gd name="connsiteY1" fmla="*/ 0 h 6858000"/>
              <a:gd name="connsiteX2" fmla="*/ 6353150 w 6353150"/>
              <a:gd name="connsiteY2" fmla="*/ 6858000 h 6858000"/>
              <a:gd name="connsiteX3" fmla="*/ 0 w 6353150"/>
              <a:gd name="connsiteY3" fmla="*/ 6858000 h 6858000"/>
              <a:gd name="connsiteX4" fmla="*/ 0 w 6353150"/>
              <a:gd name="connsiteY4" fmla="*/ 0 h 6858000"/>
              <a:gd name="connsiteX0" fmla="*/ 0 w 6353150"/>
              <a:gd name="connsiteY0" fmla="*/ 0 h 6858000"/>
              <a:gd name="connsiteX1" fmla="*/ 6353150 w 6353150"/>
              <a:gd name="connsiteY1" fmla="*/ 0 h 6858000"/>
              <a:gd name="connsiteX2" fmla="*/ 2857475 w 6353150"/>
              <a:gd name="connsiteY2" fmla="*/ 6838950 h 6858000"/>
              <a:gd name="connsiteX3" fmla="*/ 0 w 6353150"/>
              <a:gd name="connsiteY3" fmla="*/ 6858000 h 6858000"/>
              <a:gd name="connsiteX4" fmla="*/ 0 w 6353150"/>
              <a:gd name="connsiteY4" fmla="*/ 0 h 6858000"/>
              <a:gd name="connsiteX0" fmla="*/ 0 w 6353150"/>
              <a:gd name="connsiteY0" fmla="*/ 0 h 6867525"/>
              <a:gd name="connsiteX1" fmla="*/ 6353150 w 6353150"/>
              <a:gd name="connsiteY1" fmla="*/ 0 h 6867525"/>
              <a:gd name="connsiteX2" fmla="*/ 2857475 w 6353150"/>
              <a:gd name="connsiteY2" fmla="*/ 6867525 h 6867525"/>
              <a:gd name="connsiteX3" fmla="*/ 0 w 6353150"/>
              <a:gd name="connsiteY3" fmla="*/ 6858000 h 6867525"/>
              <a:gd name="connsiteX4" fmla="*/ 0 w 6353150"/>
              <a:gd name="connsiteY4" fmla="*/ 0 h 6867525"/>
              <a:gd name="connsiteX0" fmla="*/ 0 w 6353150"/>
              <a:gd name="connsiteY0" fmla="*/ 0 h 6877050"/>
              <a:gd name="connsiteX1" fmla="*/ 6353150 w 6353150"/>
              <a:gd name="connsiteY1" fmla="*/ 0 h 6877050"/>
              <a:gd name="connsiteX2" fmla="*/ 2558262 w 6353150"/>
              <a:gd name="connsiteY2" fmla="*/ 6877050 h 6877050"/>
              <a:gd name="connsiteX3" fmla="*/ 0 w 6353150"/>
              <a:gd name="connsiteY3" fmla="*/ 6858000 h 6877050"/>
              <a:gd name="connsiteX4" fmla="*/ 0 w 6353150"/>
              <a:gd name="connsiteY4" fmla="*/ 0 h 6877050"/>
              <a:gd name="connsiteX0" fmla="*/ 0 w 6353150"/>
              <a:gd name="connsiteY0" fmla="*/ 0 h 6858000"/>
              <a:gd name="connsiteX1" fmla="*/ 6353150 w 6353150"/>
              <a:gd name="connsiteY1" fmla="*/ 0 h 6858000"/>
              <a:gd name="connsiteX2" fmla="*/ 3164544 w 6353150"/>
              <a:gd name="connsiteY2" fmla="*/ 6857595 h 6858000"/>
              <a:gd name="connsiteX3" fmla="*/ 0 w 6353150"/>
              <a:gd name="connsiteY3" fmla="*/ 6858000 h 6858000"/>
              <a:gd name="connsiteX4" fmla="*/ 0 w 6353150"/>
              <a:gd name="connsiteY4" fmla="*/ 0 h 6858000"/>
              <a:gd name="connsiteX0" fmla="*/ 0 w 6353150"/>
              <a:gd name="connsiteY0" fmla="*/ 0 h 6867322"/>
              <a:gd name="connsiteX1" fmla="*/ 6353150 w 6353150"/>
              <a:gd name="connsiteY1" fmla="*/ 0 h 6867322"/>
              <a:gd name="connsiteX2" fmla="*/ 3672474 w 6353150"/>
              <a:gd name="connsiteY2" fmla="*/ 6867322 h 6867322"/>
              <a:gd name="connsiteX3" fmla="*/ 0 w 6353150"/>
              <a:gd name="connsiteY3" fmla="*/ 6858000 h 6867322"/>
              <a:gd name="connsiteX4" fmla="*/ 0 w 6353150"/>
              <a:gd name="connsiteY4" fmla="*/ 0 h 6867322"/>
              <a:gd name="connsiteX0" fmla="*/ 0 w 6353150"/>
              <a:gd name="connsiteY0" fmla="*/ 0 h 6858000"/>
              <a:gd name="connsiteX1" fmla="*/ 6353150 w 6353150"/>
              <a:gd name="connsiteY1" fmla="*/ 0 h 6858000"/>
              <a:gd name="connsiteX2" fmla="*/ 3680537 w 6353150"/>
              <a:gd name="connsiteY2" fmla="*/ 6857594 h 6858000"/>
              <a:gd name="connsiteX3" fmla="*/ 0 w 6353150"/>
              <a:gd name="connsiteY3" fmla="*/ 6858000 h 6858000"/>
              <a:gd name="connsiteX4" fmla="*/ 0 w 6353150"/>
              <a:gd name="connsiteY4" fmla="*/ 0 h 6858000"/>
              <a:gd name="connsiteX0" fmla="*/ 0 w 6353150"/>
              <a:gd name="connsiteY0" fmla="*/ 0 h 6867322"/>
              <a:gd name="connsiteX1" fmla="*/ 6353150 w 6353150"/>
              <a:gd name="connsiteY1" fmla="*/ 0 h 6867322"/>
              <a:gd name="connsiteX2" fmla="*/ 3696661 w 6353150"/>
              <a:gd name="connsiteY2" fmla="*/ 6867322 h 6867322"/>
              <a:gd name="connsiteX3" fmla="*/ 0 w 6353150"/>
              <a:gd name="connsiteY3" fmla="*/ 6858000 h 6867322"/>
              <a:gd name="connsiteX4" fmla="*/ 0 w 6353150"/>
              <a:gd name="connsiteY4" fmla="*/ 0 h 686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3150" h="6867322">
                <a:moveTo>
                  <a:pt x="0" y="0"/>
                </a:moveTo>
                <a:lnTo>
                  <a:pt x="6353150" y="0"/>
                </a:lnTo>
                <a:lnTo>
                  <a:pt x="3696661" y="68673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arallelogram 2"/>
          <p:cNvSpPr/>
          <p:nvPr userDrawn="1"/>
        </p:nvSpPr>
        <p:spPr>
          <a:xfrm>
            <a:off x="4636784" y="5127899"/>
            <a:ext cx="1209539" cy="1739424"/>
          </a:xfrm>
          <a:prstGeom prst="parallelogram">
            <a:avLst>
              <a:gd name="adj" fmla="val 66769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956876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70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698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458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71768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019540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331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614573"/>
            <a:ext cx="10972799" cy="223967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3961"/>
            <a:ext cx="10972800" cy="1018035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3144-653D-4F1D-85D5-D1B63E1AF2A6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CE4A-3A30-4A53-8943-86E22EE0A0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1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82114"/>
            <a:ext cx="8133287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96541"/>
            <a:ext cx="8133287" cy="4681415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8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44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40" y="374901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00375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63361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00375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63361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21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3144-653D-4F1D-85D5-D1B63E1AF2A6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CE4A-3A30-4A53-8943-86E22EE0A0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80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831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8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50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79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5900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58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95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E03E87-8ED6-49DE-807F-88BB35CDC7EE}"/>
              </a:ext>
            </a:extLst>
          </p:cNvPr>
          <p:cNvSpPr/>
          <p:nvPr userDrawn="1"/>
        </p:nvSpPr>
        <p:spPr>
          <a:xfrm>
            <a:off x="1085065" y="1621765"/>
            <a:ext cx="2045865" cy="46410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9ED9C-AB25-4609-AB99-B83BD4048878}"/>
              </a:ext>
            </a:extLst>
          </p:cNvPr>
          <p:cNvSpPr/>
          <p:nvPr userDrawn="1"/>
        </p:nvSpPr>
        <p:spPr>
          <a:xfrm>
            <a:off x="3743733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CECE6B-218F-4697-9A8C-6317DB8F0795}"/>
              </a:ext>
            </a:extLst>
          </p:cNvPr>
          <p:cNvSpPr/>
          <p:nvPr userDrawn="1"/>
        </p:nvSpPr>
        <p:spPr>
          <a:xfrm>
            <a:off x="6402401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C3E39C-1917-497D-9FA2-280086D87492}"/>
              </a:ext>
            </a:extLst>
          </p:cNvPr>
          <p:cNvSpPr/>
          <p:nvPr userDrawn="1"/>
        </p:nvSpPr>
        <p:spPr>
          <a:xfrm>
            <a:off x="9061069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3AB435FD-EFCF-4DA5-8AC8-A34BF478B86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37445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B6F0778-36CE-40A0-8A98-DC19167BAE7E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796113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FCBE045-9FD4-4549-9344-9AAF948AC24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454781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FD4847C-81AD-4D76-91C3-2C9B5B791C2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113448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26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855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02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788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ransition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2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81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72720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7DAD-C290-C031-43EC-417465DBB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68" y="1900719"/>
            <a:ext cx="10784264" cy="3339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                       Project Name: </a:t>
            </a:r>
            <a:r>
              <a:rPr lang="en-US" sz="4000" dirty="0"/>
              <a:t>E-Medicare</a:t>
            </a:r>
          </a:p>
          <a:p>
            <a:pPr marL="0" indent="0">
              <a:buNone/>
            </a:pPr>
            <a:r>
              <a:rPr lang="en-US" sz="3500" b="1" dirty="0"/>
              <a:t>                                    Group Number:</a:t>
            </a:r>
            <a:r>
              <a:rPr lang="en-US" sz="3500" dirty="0"/>
              <a:t>1</a:t>
            </a:r>
          </a:p>
          <a:p>
            <a:pPr marL="0" indent="0">
              <a:buNone/>
            </a:pPr>
            <a:r>
              <a:rPr lang="en-US" sz="3500" b="1" dirty="0"/>
              <a:t>		Team Lead: </a:t>
            </a:r>
            <a:r>
              <a:rPr lang="en-US" sz="3500" dirty="0"/>
              <a:t>Anjali V </a:t>
            </a:r>
            <a:r>
              <a:rPr lang="en-US" sz="3500" dirty="0" err="1"/>
              <a:t>Nambrath</a:t>
            </a:r>
            <a:r>
              <a:rPr lang="en-US" sz="3500" dirty="0"/>
              <a:t> </a:t>
            </a:r>
          </a:p>
          <a:p>
            <a:pPr marL="0" indent="0">
              <a:buNone/>
            </a:pPr>
            <a:r>
              <a:rPr lang="en-US" sz="3500" b="1" dirty="0"/>
              <a:t>		Frontend Lead: </a:t>
            </a:r>
            <a:r>
              <a:rPr lang="en-US" sz="3500" dirty="0"/>
              <a:t>Akshaya P</a:t>
            </a:r>
          </a:p>
          <a:p>
            <a:pPr marL="0" indent="0">
              <a:buNone/>
            </a:pPr>
            <a:r>
              <a:rPr lang="en-US" sz="3500" b="1" dirty="0"/>
              <a:t>		Backend Lead: </a:t>
            </a:r>
            <a:r>
              <a:rPr lang="en-US" sz="3500" dirty="0"/>
              <a:t>Anvi </a:t>
            </a:r>
            <a:r>
              <a:rPr lang="en-US" sz="3500" dirty="0" err="1"/>
              <a:t>Tomar</a:t>
            </a:r>
            <a:endParaRPr lang="en-IN" sz="3500" dirty="0"/>
          </a:p>
        </p:txBody>
      </p:sp>
    </p:spTree>
    <p:extLst>
      <p:ext uri="{BB962C8B-B14F-4D97-AF65-F5344CB8AC3E}">
        <p14:creationId xmlns:p14="http://schemas.microsoft.com/office/powerpoint/2010/main" val="233848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192E-682A-CC5F-3872-068705B0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US" b="1" dirty="0"/>
              <a:t>Login/</a:t>
            </a:r>
            <a:r>
              <a:rPr lang="en-US" b="1" dirty="0" err="1"/>
              <a:t>SignUp</a:t>
            </a:r>
            <a:r>
              <a:rPr lang="en-US" b="1" dirty="0"/>
              <a:t> Module(Functionalities)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9817-F0C5-5496-3005-2D0D9BDB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591"/>
            <a:ext cx="9361602" cy="329938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Update Password</a:t>
            </a:r>
          </a:p>
          <a:p>
            <a:r>
              <a:rPr lang="en-US" dirty="0"/>
              <a:t>Update Profile of a User</a:t>
            </a:r>
          </a:p>
          <a:p>
            <a:r>
              <a:rPr lang="en-US" dirty="0"/>
              <a:t>View Profile of user</a:t>
            </a:r>
          </a:p>
        </p:txBody>
      </p:sp>
    </p:spTree>
    <p:extLst>
      <p:ext uri="{BB962C8B-B14F-4D97-AF65-F5344CB8AC3E}">
        <p14:creationId xmlns:p14="http://schemas.microsoft.com/office/powerpoint/2010/main" val="16199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B004-6BFD-8A09-C484-50FC7FD4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US" b="1" dirty="0"/>
              <a:t>Cont.(Backend)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4C82-A0DA-7939-25A0-F7462B933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b="1" u="sng" dirty="0"/>
              <a:t>Entity Class-</a:t>
            </a:r>
          </a:p>
          <a:p>
            <a:pPr marL="0" indent="0">
              <a:buNone/>
            </a:pPr>
            <a:r>
              <a:rPr lang="en-IN" b="1" dirty="0"/>
              <a:t>           </a:t>
            </a:r>
            <a:r>
              <a:rPr lang="en-IN" dirty="0"/>
              <a:t>Used to create a table</a:t>
            </a:r>
          </a:p>
          <a:p>
            <a:pPr marL="0" indent="0">
              <a:buNone/>
            </a:pPr>
            <a:r>
              <a:rPr lang="en-IN" b="1" u="sng" dirty="0"/>
              <a:t>Controller Class</a:t>
            </a:r>
          </a:p>
          <a:p>
            <a:pPr marL="0" indent="0">
              <a:buNone/>
            </a:pPr>
            <a:r>
              <a:rPr lang="en-US" dirty="0"/>
              <a:t>            Used for processing incoming REST API requests.</a:t>
            </a:r>
            <a:endParaRPr lang="en-IN" b="1" u="sng" dirty="0"/>
          </a:p>
          <a:p>
            <a:pPr marL="0" indent="0">
              <a:buNone/>
            </a:pPr>
            <a:r>
              <a:rPr lang="en-IN" b="1" u="sng" dirty="0"/>
              <a:t>Service Class</a:t>
            </a:r>
          </a:p>
          <a:p>
            <a:pPr marL="0" indent="0">
              <a:buNone/>
            </a:pPr>
            <a:r>
              <a:rPr lang="en-IN" b="1" dirty="0"/>
              <a:t>      </a:t>
            </a:r>
            <a:r>
              <a:rPr lang="en-US" dirty="0"/>
              <a:t> The business logic of all the functionalities resides there</a:t>
            </a:r>
            <a:endParaRPr lang="en-IN" b="1" u="sng" dirty="0"/>
          </a:p>
          <a:p>
            <a:pPr marL="0" indent="0">
              <a:buNone/>
            </a:pPr>
            <a:r>
              <a:rPr lang="en-IN" b="1" u="sng" dirty="0"/>
              <a:t>JPA Repository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607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ACE3-67A5-2BB8-05DA-CB37E72D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US" b="1" dirty="0"/>
              <a:t>Cont.(Frontend)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E07A6-A0A0-5CB2-EB3F-85405A040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079"/>
            <a:ext cx="10515600" cy="3233395"/>
          </a:xfrm>
        </p:spPr>
        <p:txBody>
          <a:bodyPr/>
          <a:lstStyle/>
          <a:p>
            <a:r>
              <a:rPr lang="en-US" sz="3000" dirty="0"/>
              <a:t>Created Component</a:t>
            </a:r>
          </a:p>
          <a:p>
            <a:r>
              <a:rPr lang="en-US" sz="3000" dirty="0"/>
              <a:t>HTML,CSS and TS File</a:t>
            </a:r>
          </a:p>
          <a:p>
            <a:r>
              <a:rPr lang="en-US" sz="3000" dirty="0"/>
              <a:t>Parent Component</a:t>
            </a:r>
          </a:p>
          <a:p>
            <a:r>
              <a:rPr lang="en-US" sz="3000" dirty="0"/>
              <a:t>Routing and Linking</a:t>
            </a:r>
          </a:p>
          <a:p>
            <a:r>
              <a:rPr lang="en-US" sz="3000" dirty="0"/>
              <a:t>Created Service Class</a:t>
            </a:r>
          </a:p>
          <a:p>
            <a:endParaRPr lang="en-US" sz="3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1D31-157E-A531-7377-5B644DDF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US" b="1" dirty="0"/>
              <a:t>Admin Module(Functionalities)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20EE-6D9B-B66C-65A5-D2E7A5C9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031"/>
            <a:ext cx="9719821" cy="2243579"/>
          </a:xfrm>
        </p:spPr>
        <p:txBody>
          <a:bodyPr>
            <a:normAutofit/>
          </a:bodyPr>
          <a:lstStyle/>
          <a:p>
            <a:r>
              <a:rPr lang="en-IN" sz="3000" dirty="0"/>
              <a:t>User can view all the medicines available.</a:t>
            </a:r>
          </a:p>
          <a:p>
            <a:r>
              <a:rPr lang="en-IN" sz="3000" dirty="0"/>
              <a:t>Admin can add.</a:t>
            </a:r>
          </a:p>
          <a:p>
            <a:r>
              <a:rPr lang="en-IN" sz="3000" dirty="0"/>
              <a:t>Add can update, delete, view all etc.</a:t>
            </a:r>
          </a:p>
          <a:p>
            <a:pPr marL="76200" indent="0">
              <a:buNone/>
            </a:pP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77295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F683-0240-07EA-FDC2-685ECB8B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US" b="1" dirty="0"/>
              <a:t>Admin Operation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94BE-544B-A72E-E053-E61FC8A7B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Perfom</a:t>
            </a:r>
            <a:r>
              <a:rPr lang="en-US" dirty="0"/>
              <a:t> CRUD operation</a:t>
            </a:r>
          </a:p>
          <a:p>
            <a:r>
              <a:rPr lang="en-US" dirty="0"/>
              <a:t>Data-Oriented and </a:t>
            </a:r>
            <a:r>
              <a:rPr lang="en-US" dirty="0" err="1"/>
              <a:t>Standardise</a:t>
            </a:r>
            <a:endParaRPr lang="en-US" dirty="0"/>
          </a:p>
          <a:p>
            <a:r>
              <a:rPr lang="en-US" dirty="0"/>
              <a:t>Use of http action verbs:</a:t>
            </a:r>
          </a:p>
          <a:p>
            <a:pPr marL="0" indent="0">
              <a:buNone/>
            </a:pPr>
            <a:r>
              <a:rPr lang="en-US" dirty="0"/>
              <a:t>          (</a:t>
            </a:r>
            <a:r>
              <a:rPr lang="en-US" dirty="0" err="1"/>
              <a:t>i</a:t>
            </a:r>
            <a:r>
              <a:rPr lang="en-US" dirty="0"/>
              <a:t>)Get</a:t>
            </a:r>
          </a:p>
          <a:p>
            <a:pPr marL="0" indent="0">
              <a:buNone/>
            </a:pPr>
            <a:r>
              <a:rPr lang="en-US" dirty="0"/>
              <a:t>          (ii)Put</a:t>
            </a:r>
          </a:p>
          <a:p>
            <a:pPr marL="0" indent="0">
              <a:buNone/>
            </a:pPr>
            <a:r>
              <a:rPr lang="en-US" dirty="0"/>
              <a:t>          (iii)Post</a:t>
            </a:r>
          </a:p>
          <a:p>
            <a:pPr marL="0" indent="0">
              <a:buNone/>
            </a:pPr>
            <a:r>
              <a:rPr lang="en-US" dirty="0"/>
              <a:t>          (iv)Delete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657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08FB-0D35-AA7D-80A2-0AFD2FDBC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/>
          <a:lstStyle/>
          <a:p>
            <a:r>
              <a:rPr lang="en-US" b="1" dirty="0"/>
              <a:t>User Module(Functionalities)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5557D-E85D-2D17-0C3F-55156502E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2403834"/>
            <a:ext cx="10430740" cy="2516957"/>
          </a:xfrm>
        </p:spPr>
        <p:txBody>
          <a:bodyPr>
            <a:normAutofit/>
          </a:bodyPr>
          <a:lstStyle/>
          <a:p>
            <a:r>
              <a:rPr lang="en-IN" dirty="0"/>
              <a:t>User can view all the medicines available.</a:t>
            </a:r>
          </a:p>
          <a:p>
            <a:r>
              <a:rPr lang="en-IN" dirty="0"/>
              <a:t>User can view the medicines category-wise.</a:t>
            </a:r>
          </a:p>
          <a:p>
            <a:r>
              <a:rPr lang="en-IN" dirty="0"/>
              <a:t>User can also search for a specific medicine.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11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4286-DA84-5A0A-6A55-21BB60E5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US" b="1" dirty="0"/>
              <a:t>Cont.(Backend)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657D-CD54-9908-66C0-97F6D7F93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2" y="1489436"/>
            <a:ext cx="10515600" cy="4506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Entity Class </a:t>
            </a:r>
            <a:endParaRPr lang="en-US" sz="3000" dirty="0"/>
          </a:p>
          <a:p>
            <a:pPr marL="0" indent="0">
              <a:buNone/>
            </a:pPr>
            <a:r>
              <a:rPr lang="en-US" sz="3000" dirty="0"/>
              <a:t>	Medicine.java</a:t>
            </a:r>
          </a:p>
          <a:p>
            <a:pPr marL="0" indent="0">
              <a:buNone/>
            </a:pPr>
            <a:r>
              <a:rPr lang="en-US" sz="3000" b="1" dirty="0"/>
              <a:t>Controller Class</a:t>
            </a:r>
          </a:p>
          <a:p>
            <a:pPr marL="0" indent="0">
              <a:buNone/>
            </a:pPr>
            <a:r>
              <a:rPr lang="en-US" sz="3000" dirty="0"/>
              <a:t>	MedicineController.java</a:t>
            </a:r>
          </a:p>
          <a:p>
            <a:pPr marL="0" indent="0">
              <a:buNone/>
            </a:pPr>
            <a:r>
              <a:rPr lang="en-US" sz="3000" b="1" dirty="0"/>
              <a:t>Service Class</a:t>
            </a:r>
          </a:p>
          <a:p>
            <a:pPr marL="0" indent="0">
              <a:buNone/>
            </a:pPr>
            <a:r>
              <a:rPr lang="en-US" sz="3000" dirty="0"/>
              <a:t>	MedicineService.java</a:t>
            </a:r>
          </a:p>
          <a:p>
            <a:pPr marL="0" indent="0">
              <a:buNone/>
            </a:pPr>
            <a:r>
              <a:rPr lang="en-US" sz="3000" b="1" dirty="0"/>
              <a:t>Repository Class</a:t>
            </a:r>
          </a:p>
          <a:p>
            <a:pPr marL="0" indent="0">
              <a:buNone/>
            </a:pPr>
            <a:r>
              <a:rPr lang="en-US" sz="3000" dirty="0"/>
              <a:t>	MedicineRepository.java</a:t>
            </a:r>
          </a:p>
          <a:p>
            <a:pPr marL="0" indent="0">
              <a:buNone/>
            </a:pP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34517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E552-D5CC-FD9F-85E3-940B6765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683"/>
            <a:ext cx="11353800" cy="1263191"/>
          </a:xfrm>
        </p:spPr>
        <p:txBody>
          <a:bodyPr>
            <a:normAutofit fontScale="90000"/>
          </a:bodyPr>
          <a:lstStyle/>
          <a:p>
            <a:br>
              <a:rPr lang="en-IN" sz="4400" dirty="0"/>
            </a:br>
            <a:r>
              <a:rPr lang="en-IN" sz="4900" b="1" dirty="0"/>
              <a:t>Add to Cart, Payment Process, Order Summary Modules(Main Functions)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67690-32FB-A12E-4E83-6A8352AB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941922"/>
            <a:ext cx="10994760" cy="3912124"/>
          </a:xfrm>
        </p:spPr>
        <p:txBody>
          <a:bodyPr/>
          <a:lstStyle/>
          <a:p>
            <a:r>
              <a:rPr lang="en-US" dirty="0"/>
              <a:t>Add to Cart</a:t>
            </a:r>
          </a:p>
          <a:p>
            <a:r>
              <a:rPr lang="en-US" dirty="0"/>
              <a:t>Remove From the Cart</a:t>
            </a:r>
          </a:p>
          <a:p>
            <a:r>
              <a:rPr lang="en-US" dirty="0"/>
              <a:t>Order Summary</a:t>
            </a:r>
          </a:p>
          <a:p>
            <a:r>
              <a:rPr lang="en-US" dirty="0"/>
              <a:t>Generate total bill amount</a:t>
            </a:r>
          </a:p>
          <a:p>
            <a:r>
              <a:rPr lang="en-US" dirty="0"/>
              <a:t>Delete the cart after payment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9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267A-EEF8-531B-EDA7-77F084FE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546"/>
            <a:ext cx="11604360" cy="1018035"/>
          </a:xfrm>
        </p:spPr>
        <p:txBody>
          <a:bodyPr>
            <a:normAutofit/>
          </a:bodyPr>
          <a:lstStyle/>
          <a:p>
            <a:r>
              <a:rPr lang="en-IN" b="1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9C7F4-21CC-8049-89D4-55FA9C4CE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2123785"/>
            <a:ext cx="10766160" cy="3578372"/>
          </a:xfrm>
        </p:spPr>
        <p:txBody>
          <a:bodyPr>
            <a:normAutofit/>
          </a:bodyPr>
          <a:lstStyle/>
          <a:p>
            <a:r>
              <a:rPr lang="en-IN" sz="3200" dirty="0" err="1"/>
              <a:t>Perfom</a:t>
            </a:r>
            <a:r>
              <a:rPr lang="en-IN" sz="3200" dirty="0"/>
              <a:t> JUnit Testing.</a:t>
            </a:r>
          </a:p>
          <a:p>
            <a:pPr lvl="1"/>
            <a:r>
              <a:rPr lang="en-IN" sz="3200" dirty="0" err="1"/>
              <a:t>AccountServiceTest</a:t>
            </a:r>
            <a:endParaRPr lang="en-IN" sz="3200" dirty="0"/>
          </a:p>
          <a:p>
            <a:pPr lvl="1"/>
            <a:r>
              <a:rPr lang="en-IN" sz="3200" dirty="0" err="1"/>
              <a:t>MedicineServiceTest</a:t>
            </a:r>
            <a:endParaRPr lang="en-IN" sz="3200" dirty="0"/>
          </a:p>
          <a:p>
            <a:pPr lvl="1"/>
            <a:r>
              <a:rPr lang="en-IN" sz="3200" dirty="0" err="1"/>
              <a:t>CartServiceTest</a:t>
            </a:r>
            <a:endParaRPr lang="en-IN" sz="3200" dirty="0"/>
          </a:p>
          <a:p>
            <a:r>
              <a:rPr lang="en-IN" sz="3200" dirty="0" err="1"/>
              <a:t>Perfom</a:t>
            </a:r>
            <a:r>
              <a:rPr lang="en-IN" sz="3200" dirty="0"/>
              <a:t> Functional Testing.</a:t>
            </a:r>
          </a:p>
          <a:p>
            <a:r>
              <a:rPr lang="en-IN" sz="3200" dirty="0"/>
              <a:t>Use Eclipse ide for testing.</a:t>
            </a:r>
          </a:p>
        </p:txBody>
      </p:sp>
    </p:spTree>
    <p:extLst>
      <p:ext uri="{BB962C8B-B14F-4D97-AF65-F5344CB8AC3E}">
        <p14:creationId xmlns:p14="http://schemas.microsoft.com/office/powerpoint/2010/main" val="243496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2F7B-54BC-532B-1059-A094D4B6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dirty="0" err="1"/>
              <a:t>Benfits</a:t>
            </a:r>
            <a:r>
              <a:rPr lang="en-IN" b="1" dirty="0"/>
              <a:t> of E-Medicare in Health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E5EB3-071F-A797-7228-8E23C6F1A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8481"/>
            <a:ext cx="10515600" cy="3393651"/>
          </a:xfrm>
        </p:spPr>
        <p:txBody>
          <a:bodyPr>
            <a:normAutofit lnSpcReduction="10000"/>
          </a:bodyPr>
          <a:lstStyle/>
          <a:p>
            <a:r>
              <a:rPr lang="en-IN" sz="3200" dirty="0"/>
              <a:t>Improve </a:t>
            </a:r>
            <a:r>
              <a:rPr lang="en-IN" sz="3200" dirty="0" err="1"/>
              <a:t>Communcation</a:t>
            </a:r>
            <a:r>
              <a:rPr lang="en-IN" sz="3200" dirty="0"/>
              <a:t> among healthcare and stakeholders.</a:t>
            </a:r>
          </a:p>
          <a:p>
            <a:r>
              <a:rPr lang="en-IN" sz="3200" dirty="0"/>
              <a:t>Supports better decision.</a:t>
            </a:r>
          </a:p>
          <a:p>
            <a:r>
              <a:rPr lang="en-IN" sz="3200" dirty="0"/>
              <a:t>Reduce Medical Errors.</a:t>
            </a:r>
          </a:p>
          <a:p>
            <a:r>
              <a:rPr lang="en-IN" sz="3200" dirty="0"/>
              <a:t>Enhance reporting capabilities.</a:t>
            </a:r>
          </a:p>
          <a:p>
            <a:r>
              <a:rPr lang="en-IN" sz="3200" dirty="0"/>
              <a:t>Encourage disease Prevention and wellness.</a:t>
            </a:r>
          </a:p>
        </p:txBody>
      </p:sp>
    </p:spTree>
    <p:extLst>
      <p:ext uri="{BB962C8B-B14F-4D97-AF65-F5344CB8AC3E}">
        <p14:creationId xmlns:p14="http://schemas.microsoft.com/office/powerpoint/2010/main" val="35254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CF90-4758-35C9-94E0-E8B4BCAD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Arial" panose="020B0604020202020204" pitchFamily="34" charset="0"/>
              </a:rPr>
              <a:t>E-Medicare(Group-1)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FCBD-9659-4937-55F3-B976A93B2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Created by: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Anjali </a:t>
            </a:r>
            <a:r>
              <a:rPr lang="en-IN" dirty="0" err="1"/>
              <a:t>Nambrath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Aditya Pratap Singh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Akshaya P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Allu </a:t>
            </a:r>
            <a:r>
              <a:rPr lang="en-IN" dirty="0" err="1"/>
              <a:t>Jaswanth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Amit Kumar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err="1"/>
              <a:t>Anadasu</a:t>
            </a:r>
            <a:r>
              <a:rPr lang="en-IN" dirty="0"/>
              <a:t> Tarka Durga Venkatesh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Anuj Singh Saxena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Anurag Kotnala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Anvi </a:t>
            </a:r>
            <a:r>
              <a:rPr lang="en-IN" dirty="0" err="1"/>
              <a:t>Tomar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 err="1"/>
              <a:t>Atla</a:t>
            </a:r>
            <a:r>
              <a:rPr lang="en-IN" dirty="0"/>
              <a:t> Krishna Reddy</a:t>
            </a:r>
          </a:p>
        </p:txBody>
      </p:sp>
    </p:spTree>
    <p:extLst>
      <p:ext uri="{BB962C8B-B14F-4D97-AF65-F5344CB8AC3E}">
        <p14:creationId xmlns:p14="http://schemas.microsoft.com/office/powerpoint/2010/main" val="110079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3973-F417-BCCD-FED1-425B6EC2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dirty="0"/>
              <a:t>E-Medicare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FBD5A-C033-CA04-28FF-16174D22B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Information</a:t>
            </a:r>
          </a:p>
          <a:p>
            <a:r>
              <a:rPr lang="en-IN" dirty="0"/>
              <a:t>Human Resources</a:t>
            </a:r>
          </a:p>
          <a:p>
            <a:r>
              <a:rPr lang="en-IN" dirty="0"/>
              <a:t>Infrastructure</a:t>
            </a:r>
          </a:p>
          <a:p>
            <a:r>
              <a:rPr lang="en-IN" dirty="0"/>
              <a:t>Quality and Security of Data</a:t>
            </a:r>
          </a:p>
          <a:p>
            <a:r>
              <a:rPr lang="en-IN" dirty="0"/>
              <a:t>Financial and legal issues</a:t>
            </a:r>
          </a:p>
          <a:p>
            <a:r>
              <a:rPr lang="en-IN" dirty="0"/>
              <a:t>Authenticity</a:t>
            </a:r>
          </a:p>
        </p:txBody>
      </p:sp>
    </p:spTree>
    <p:extLst>
      <p:ext uri="{BB962C8B-B14F-4D97-AF65-F5344CB8AC3E}">
        <p14:creationId xmlns:p14="http://schemas.microsoft.com/office/powerpoint/2010/main" val="104824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50D7-BD20-1030-B094-38435DF4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dirty="0"/>
              <a:t>Future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A269-8593-4315-33B9-2AC88C28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Online Training.</a:t>
            </a:r>
          </a:p>
          <a:p>
            <a:r>
              <a:rPr lang="en-IN" dirty="0"/>
              <a:t>Govt and Private Sector.</a:t>
            </a:r>
          </a:p>
          <a:p>
            <a:r>
              <a:rPr lang="en-IN" dirty="0"/>
              <a:t>Good flow of information</a:t>
            </a:r>
          </a:p>
          <a:p>
            <a:r>
              <a:rPr lang="en-IN" dirty="0"/>
              <a:t>Funding and Public Support</a:t>
            </a:r>
          </a:p>
          <a:p>
            <a:r>
              <a:rPr lang="en-IN" dirty="0"/>
              <a:t>Advancement of technologies</a:t>
            </a:r>
          </a:p>
          <a:p>
            <a:r>
              <a:rPr lang="en-IN" dirty="0"/>
              <a:t>Linking with small medical shops of small city and village</a:t>
            </a:r>
          </a:p>
        </p:txBody>
      </p:sp>
    </p:spTree>
    <p:extLst>
      <p:ext uri="{BB962C8B-B14F-4D97-AF65-F5344CB8AC3E}">
        <p14:creationId xmlns:p14="http://schemas.microsoft.com/office/powerpoint/2010/main" val="14213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FF67-0306-1EF1-D335-F7C81EB3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20" y="90208"/>
            <a:ext cx="8034000" cy="664395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 </a:t>
            </a:r>
            <a:r>
              <a:rPr lang="en-IN" b="1" dirty="0">
                <a:highlight>
                  <a:srgbClr val="000000"/>
                </a:highlight>
              </a:rPr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AC73-CE08-A05D-6929-1817EA7C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DE347-5B45-0007-B20A-CB90C2185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19" y="1168924"/>
            <a:ext cx="10751254" cy="493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CC71-37BB-DC10-9753-574BC3D1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DC94C-5D5E-2436-C480-47BF5462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E3D1D-D739-45BA-85E0-1F07476B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1" y="999240"/>
            <a:ext cx="11397902" cy="502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3824-39A5-84E9-17E3-D77B2F3F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199651-D4BF-C4FE-0FA2-8EC58FEEA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301" y="1800225"/>
            <a:ext cx="8911398" cy="46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3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98D0BC-A11A-7C17-0ECE-9F22B8863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301" y="1404594"/>
            <a:ext cx="8911398" cy="46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DD1441-A73E-B3A3-9403-7CA996FD8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497" y="1564848"/>
            <a:ext cx="9728462" cy="42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454054-B720-3FD2-5BCC-CD7F4B891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740" y="810705"/>
            <a:ext cx="9700182" cy="52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5C5C5A-DBB8-D3A3-AA6B-6BE39215E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070" y="1329179"/>
            <a:ext cx="9690755" cy="48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C7BA6-13FF-2697-FDB6-E9E1DD320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301" y="952107"/>
            <a:ext cx="8911398" cy="47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A185-FE6E-C597-B874-20AC6131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EF71-EAF4-F509-CD21-CC3F1C26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What is E-Medicare</a:t>
            </a:r>
          </a:p>
          <a:p>
            <a:r>
              <a:rPr lang="en-IN" dirty="0"/>
              <a:t>E-Medicare Service</a:t>
            </a:r>
          </a:p>
          <a:p>
            <a:r>
              <a:rPr lang="en-IN" dirty="0"/>
              <a:t>Features</a:t>
            </a:r>
          </a:p>
          <a:p>
            <a:r>
              <a:rPr lang="en-IN" dirty="0"/>
              <a:t>Tools and Technologies</a:t>
            </a:r>
          </a:p>
          <a:p>
            <a:r>
              <a:rPr lang="en-IN" dirty="0" err="1"/>
              <a:t>Modue</a:t>
            </a:r>
            <a:r>
              <a:rPr lang="en-IN" dirty="0"/>
              <a:t> Info</a:t>
            </a:r>
          </a:p>
          <a:p>
            <a:r>
              <a:rPr lang="en-IN" dirty="0"/>
              <a:t>Database Schema</a:t>
            </a:r>
          </a:p>
          <a:p>
            <a:r>
              <a:rPr lang="en-IN" dirty="0"/>
              <a:t>Frontend </a:t>
            </a:r>
            <a:r>
              <a:rPr lang="en-IN" dirty="0" err="1"/>
              <a:t>Devlopment</a:t>
            </a:r>
            <a:endParaRPr lang="en-IN" dirty="0"/>
          </a:p>
          <a:p>
            <a:r>
              <a:rPr lang="en-IN" dirty="0"/>
              <a:t>Backend </a:t>
            </a:r>
            <a:r>
              <a:rPr lang="en-IN" dirty="0" err="1"/>
              <a:t>Devlopment</a:t>
            </a:r>
            <a:endParaRPr lang="en-IN" dirty="0"/>
          </a:p>
          <a:p>
            <a:r>
              <a:rPr lang="en-IN" dirty="0"/>
              <a:t>Unit Testing</a:t>
            </a:r>
          </a:p>
          <a:p>
            <a:r>
              <a:rPr lang="en-IN" dirty="0" err="1"/>
              <a:t>Benfits</a:t>
            </a:r>
            <a:endParaRPr lang="en-IN" dirty="0"/>
          </a:p>
          <a:p>
            <a:r>
              <a:rPr lang="en-IN" dirty="0"/>
              <a:t>Challenges</a:t>
            </a:r>
          </a:p>
          <a:p>
            <a:r>
              <a:rPr lang="en-IN" dirty="0"/>
              <a:t>Future Scope</a:t>
            </a:r>
          </a:p>
          <a:p>
            <a:r>
              <a:rPr lang="en-IN" dirty="0" err="1"/>
              <a:t>Conculsion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74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1471-7CE0-4C84-9C4B-8DEA257F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D068D-7F2D-5BFE-9280-02C32166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50C87-A9FB-22B3-2781-43F0E35B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6" y="546755"/>
            <a:ext cx="11411164" cy="52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4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637F-C644-31B7-07FE-D007BB46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202124"/>
                </a:solidFill>
                <a:latin typeface="Google Sans"/>
              </a:rPr>
              <a:t>C</a:t>
            </a:r>
            <a:r>
              <a:rPr lang="en-IN" b="1" i="0" dirty="0">
                <a:solidFill>
                  <a:srgbClr val="202124"/>
                </a:solidFill>
                <a:effectLst/>
                <a:latin typeface="Google Sans"/>
              </a:rPr>
              <a:t>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B7EB0-6232-F98A-E4ED-9858286F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6445"/>
            <a:ext cx="10515600" cy="16685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200" dirty="0"/>
              <a:t>At the end we developed a full web application for our healthcare domain</a:t>
            </a:r>
            <a:r>
              <a:rPr lang="en-US" sz="3200" b="0" i="0" dirty="0">
                <a:effectLst/>
                <a:latin typeface="Arial" panose="020B0604020202020204" pitchFamily="34" charset="0"/>
              </a:rPr>
              <a:t> with a rich and user-friendly interface. So that our user can easily i</a:t>
            </a:r>
            <a:r>
              <a:rPr lang="en-US" sz="3200" dirty="0">
                <a:latin typeface="Arial" panose="020B0604020202020204" pitchFamily="34" charset="0"/>
              </a:rPr>
              <a:t>nteract and understand with our</a:t>
            </a:r>
            <a:r>
              <a:rPr lang="en-US" sz="3200" b="0" i="0" dirty="0">
                <a:effectLst/>
                <a:latin typeface="Arial" panose="020B0604020202020204" pitchFamily="34" charset="0"/>
              </a:rPr>
              <a:t> UI.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648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82702-B6EA-5E55-5456-4BE29F5E1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1277"/>
            <a:ext cx="10515600" cy="502448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6000" dirty="0"/>
              <a:t>                   Thank You!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35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5109-2E0D-EC9C-8530-5676E9D7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i="0" dirty="0">
                <a:effectLst/>
                <a:latin typeface="Arial" panose="020B0604020202020204" pitchFamily="34" charset="0"/>
              </a:rPr>
              <a:t>What E-Medicare???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E20C-D250-A7F4-7275-8FAB213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9681"/>
            <a:ext cx="10515600" cy="1589515"/>
          </a:xfrm>
        </p:spPr>
        <p:txBody>
          <a:bodyPr>
            <a:normAutofit/>
          </a:bodyPr>
          <a:lstStyle/>
          <a:p>
            <a:r>
              <a:rPr lang="en-IN" sz="3200" dirty="0"/>
              <a:t>It’s a full stack responsive and dynamic web-application.</a:t>
            </a:r>
          </a:p>
          <a:p>
            <a:r>
              <a:rPr lang="en-IN" sz="3200" dirty="0"/>
              <a:t>Used for Ordering Online medicines.</a:t>
            </a:r>
          </a:p>
        </p:txBody>
      </p:sp>
    </p:spTree>
    <p:extLst>
      <p:ext uri="{BB962C8B-B14F-4D97-AF65-F5344CB8AC3E}">
        <p14:creationId xmlns:p14="http://schemas.microsoft.com/office/powerpoint/2010/main" val="241245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4F77-9CDE-6A08-CD2F-0D18E481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i="0" dirty="0">
                <a:effectLst/>
                <a:latin typeface="Arial" panose="020B0604020202020204" pitchFamily="34" charset="0"/>
              </a:rPr>
              <a:t>E-Medicare Service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13F5-B251-FB75-9150-67850766D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408"/>
            <a:ext cx="10515600" cy="24792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Medicare is a company and E-Medicare is Our Web-Application that supplies medicines and a couple of other healthcare essentials products  at an affordable price.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3157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81C5-1775-9193-7679-19B9E396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449B-C07F-CDEE-094C-DA2FAE56C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5298"/>
            <a:ext cx="10515600" cy="3195687"/>
          </a:xfrm>
        </p:spPr>
        <p:txBody>
          <a:bodyPr>
            <a:normAutofit/>
          </a:bodyPr>
          <a:lstStyle/>
          <a:p>
            <a:r>
              <a:rPr lang="en-IN" sz="3000" dirty="0"/>
              <a:t>Easy to access</a:t>
            </a:r>
          </a:p>
          <a:p>
            <a:r>
              <a:rPr lang="en-IN" sz="3000" dirty="0"/>
              <a:t>Add to Cart</a:t>
            </a:r>
          </a:p>
          <a:p>
            <a:r>
              <a:rPr lang="en-IN" sz="3000" dirty="0"/>
              <a:t>Payment Gateway</a:t>
            </a:r>
          </a:p>
          <a:p>
            <a:r>
              <a:rPr lang="en-IN" sz="300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427712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616E-0218-390A-BF46-BCAB811B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i="0" dirty="0">
                <a:effectLst/>
                <a:latin typeface="Arial" panose="020B0604020202020204" pitchFamily="34" charset="0"/>
              </a:rPr>
              <a:t>Tools and Technologies: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972E-F7E5-8972-E689-045C6F51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1860"/>
            <a:ext cx="10515600" cy="2875176"/>
          </a:xfrm>
        </p:spPr>
        <p:txBody>
          <a:bodyPr>
            <a:normAutofit/>
          </a:bodyPr>
          <a:lstStyle/>
          <a:p>
            <a:r>
              <a:rPr lang="en-IN" sz="3200" b="0" i="0" dirty="0">
                <a:effectLst/>
                <a:latin typeface="Arial" panose="020B0604020202020204" pitchFamily="34" charset="0"/>
              </a:rPr>
              <a:t>Front-End: Angular Framework</a:t>
            </a:r>
          </a:p>
          <a:p>
            <a:r>
              <a:rPr lang="en-IN" sz="3200" b="0" i="0" dirty="0">
                <a:effectLst/>
                <a:latin typeface="Arial" panose="020B0604020202020204" pitchFamily="34" charset="0"/>
              </a:rPr>
              <a:t>Server-side: Spring Boot.</a:t>
            </a:r>
          </a:p>
          <a:p>
            <a:r>
              <a:rPr lang="en-IN" sz="3200" b="0" i="0" dirty="0">
                <a:effectLst/>
                <a:latin typeface="Arial" panose="020B0604020202020204" pitchFamily="34" charset="0"/>
              </a:rPr>
              <a:t>Back-end: MYSQL, JPA</a:t>
            </a:r>
          </a:p>
          <a:p>
            <a:r>
              <a:rPr lang="en-IN" sz="3200" b="0" i="0" dirty="0">
                <a:effectLst/>
                <a:latin typeface="Arial" panose="020B0604020202020204" pitchFamily="34" charset="0"/>
              </a:rPr>
              <a:t>Server: Tomcat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54856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5171-2276-7596-44D7-17ABFCDD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0994760" cy="1018035"/>
          </a:xfrm>
        </p:spPr>
        <p:txBody>
          <a:bodyPr>
            <a:normAutofit/>
          </a:bodyPr>
          <a:lstStyle/>
          <a:p>
            <a:r>
              <a:rPr lang="en-IN" b="1" dirty="0"/>
              <a:t>Module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5F16-2744-85B3-D21C-C145D266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9311"/>
            <a:ext cx="10515600" cy="2837468"/>
          </a:xfrm>
        </p:spPr>
        <p:txBody>
          <a:bodyPr>
            <a:normAutofit/>
          </a:bodyPr>
          <a:lstStyle/>
          <a:p>
            <a:r>
              <a:rPr lang="en-IN" sz="3200" dirty="0"/>
              <a:t>Login/</a:t>
            </a:r>
            <a:r>
              <a:rPr lang="en-IN" sz="3200" dirty="0" err="1"/>
              <a:t>SignUp</a:t>
            </a:r>
            <a:r>
              <a:rPr lang="en-IN" sz="3200" dirty="0"/>
              <a:t> Module.</a:t>
            </a:r>
          </a:p>
          <a:p>
            <a:r>
              <a:rPr lang="en-IN" sz="3200" dirty="0"/>
              <a:t>Admin Module.</a:t>
            </a:r>
          </a:p>
          <a:p>
            <a:r>
              <a:rPr lang="en-IN" sz="3200" dirty="0"/>
              <a:t>User Module.</a:t>
            </a:r>
          </a:p>
          <a:p>
            <a:r>
              <a:rPr lang="en-IN" sz="3200" dirty="0"/>
              <a:t>Add to Cart, Payment Process, Order Summary Modules.</a:t>
            </a:r>
          </a:p>
        </p:txBody>
      </p:sp>
    </p:spTree>
    <p:extLst>
      <p:ext uri="{BB962C8B-B14F-4D97-AF65-F5344CB8AC3E}">
        <p14:creationId xmlns:p14="http://schemas.microsoft.com/office/powerpoint/2010/main" val="36359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F801-AFEE-EEA9-7B6A-787B89CE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73"/>
            <a:ext cx="11604360" cy="1018035"/>
          </a:xfrm>
        </p:spPr>
        <p:txBody>
          <a:bodyPr>
            <a:normAutofit/>
          </a:bodyPr>
          <a:lstStyle/>
          <a:p>
            <a:r>
              <a:rPr lang="en-IN" b="1" dirty="0"/>
              <a:t>Database Schema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CBC0EFF-1937-5D08-D140-4493F3CAD6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525444"/>
              </p:ext>
            </p:extLst>
          </p:nvPr>
        </p:nvGraphicFramePr>
        <p:xfrm>
          <a:off x="838200" y="2168165"/>
          <a:ext cx="2112390" cy="302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390">
                  <a:extLst>
                    <a:ext uri="{9D8B030D-6E8A-4147-A177-3AD203B41FA5}">
                      <a16:colId xmlns:a16="http://schemas.microsoft.com/office/drawing/2014/main" val="1964302921"/>
                    </a:ext>
                  </a:extLst>
                </a:gridCol>
              </a:tblGrid>
              <a:tr h="3026004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IN" sz="20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</a:p>
                    <a:p>
                      <a:endParaRPr lang="en-I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name(String)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mobile(int)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email(string)-PK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password(string)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typeofuser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47164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DC66C68-85F9-E9C2-FDAC-B7704C88A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49529"/>
              </p:ext>
            </p:extLst>
          </p:nvPr>
        </p:nvGraphicFramePr>
        <p:xfrm>
          <a:off x="4025245" y="1819374"/>
          <a:ext cx="2516957" cy="389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957">
                  <a:extLst>
                    <a:ext uri="{9D8B030D-6E8A-4147-A177-3AD203B41FA5}">
                      <a16:colId xmlns:a16="http://schemas.microsoft.com/office/drawing/2014/main" val="1782619532"/>
                    </a:ext>
                  </a:extLst>
                </a:gridCol>
              </a:tblGrid>
              <a:tr h="3893270">
                <a:tc>
                  <a:txBody>
                    <a:bodyPr/>
                    <a:lstStyle/>
                    <a:p>
                      <a:r>
                        <a:rPr lang="en-US" dirty="0"/>
                        <a:t>         </a:t>
                      </a:r>
                      <a:r>
                        <a:rPr lang="en-US" sz="2000" u="sng" dirty="0"/>
                        <a:t>Medicine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medid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(int)-PK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medname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price(float)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seller(string)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description(string)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medimg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category(string)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974632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1C52FDA-00A9-CDA4-7576-7F66AA98F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917035"/>
              </p:ext>
            </p:extLst>
          </p:nvPr>
        </p:nvGraphicFramePr>
        <p:xfrm>
          <a:off x="7824247" y="1611983"/>
          <a:ext cx="2639507" cy="4421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507">
                  <a:extLst>
                    <a:ext uri="{9D8B030D-6E8A-4147-A177-3AD203B41FA5}">
                      <a16:colId xmlns:a16="http://schemas.microsoft.com/office/drawing/2014/main" val="3062978641"/>
                    </a:ext>
                  </a:extLst>
                </a:gridCol>
              </a:tblGrid>
              <a:tr h="4421171">
                <a:tc>
                  <a:txBody>
                    <a:bodyPr/>
                    <a:lstStyle/>
                    <a:p>
                      <a:endParaRPr lang="en-I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IN" sz="2000" b="1" u="sng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Addto</a:t>
                      </a:r>
                      <a:r>
                        <a:rPr lang="en-IN" sz="20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Cart</a:t>
                      </a:r>
                    </a:p>
                    <a:p>
                      <a:endParaRPr lang="en-I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cartid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(int)-PK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email(String)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medname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price(float)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medid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(int)</a:t>
                      </a:r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190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35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2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C3539"/>
      </a:accent1>
      <a:accent2>
        <a:srgbClr val="F1CF01"/>
      </a:accent2>
      <a:accent3>
        <a:srgbClr val="449074"/>
      </a:accent3>
      <a:accent4>
        <a:srgbClr val="1764B9"/>
      </a:accent4>
      <a:accent5>
        <a:srgbClr val="8B62A8"/>
      </a:accent5>
      <a:accent6>
        <a:srgbClr val="FDB53E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C3539"/>
      </a:accent1>
      <a:accent2>
        <a:srgbClr val="F1CF01"/>
      </a:accent2>
      <a:accent3>
        <a:srgbClr val="449074"/>
      </a:accent3>
      <a:accent4>
        <a:srgbClr val="1764B9"/>
      </a:accent4>
      <a:accent5>
        <a:srgbClr val="8B62A8"/>
      </a:accent5>
      <a:accent6>
        <a:srgbClr val="FDB53E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61573-virus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 Medication Balancing PowerPoint Templates</Template>
  <TotalTime>528</TotalTime>
  <Words>635</Words>
  <Application>Microsoft Office PowerPoint</Application>
  <PresentationFormat>Widescreen</PresentationFormat>
  <Paragraphs>167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Google Sans</vt:lpstr>
      <vt:lpstr>Cover and End Slide Master</vt:lpstr>
      <vt:lpstr>Contents Slide Master</vt:lpstr>
      <vt:lpstr>Section Break Slide Master</vt:lpstr>
      <vt:lpstr>161573-virus-template-16x9</vt:lpstr>
      <vt:lpstr>PowerPoint Presentation</vt:lpstr>
      <vt:lpstr>E-Medicare(Group-1)</vt:lpstr>
      <vt:lpstr>Overview</vt:lpstr>
      <vt:lpstr>What E-Medicare???</vt:lpstr>
      <vt:lpstr>E-Medicare Service</vt:lpstr>
      <vt:lpstr>Features </vt:lpstr>
      <vt:lpstr>Tools and Technologies:</vt:lpstr>
      <vt:lpstr>Module Info</vt:lpstr>
      <vt:lpstr>Database Schema</vt:lpstr>
      <vt:lpstr>Login/SignUp Module(Functionalities)</vt:lpstr>
      <vt:lpstr>Cont.(Backend)</vt:lpstr>
      <vt:lpstr>Cont.(Frontend)</vt:lpstr>
      <vt:lpstr>Admin Module(Functionalities)</vt:lpstr>
      <vt:lpstr>Admin Operation</vt:lpstr>
      <vt:lpstr>User Module(Functionalities)</vt:lpstr>
      <vt:lpstr>Cont.(Backend)</vt:lpstr>
      <vt:lpstr> Add to Cart, Payment Process, Order Summary Modules(Main Functions) </vt:lpstr>
      <vt:lpstr>Unit Testing</vt:lpstr>
      <vt:lpstr>Benfits of E-Medicare in Health Domain</vt:lpstr>
      <vt:lpstr>E-Medicare Challenges</vt:lpstr>
      <vt:lpstr>Future Scopes</vt:lpstr>
      <vt:lpstr>                             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E-Medicare(Group-1)</dc:title>
  <dc:creator>Apeksha Kotnala</dc:creator>
  <cp:lastModifiedBy>ANJALI NAMBRATH</cp:lastModifiedBy>
  <cp:revision>20</cp:revision>
  <dcterms:created xsi:type="dcterms:W3CDTF">2022-10-17T14:47:13Z</dcterms:created>
  <dcterms:modified xsi:type="dcterms:W3CDTF">2022-10-20T06:17:00Z</dcterms:modified>
</cp:coreProperties>
</file>